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K Modular" charset="1" panose="00000800000000000000"/>
      <p:regular r:id="rId10"/>
    </p:embeddedFont>
    <p:embeddedFont>
      <p:font typeface="Tomorrow" charset="1" panose="00000000000000000000"/>
      <p:regular r:id="rId11"/>
    </p:embeddedFont>
    <p:embeddedFont>
      <p:font typeface="Tomorrow Bold" charset="1" panose="00000000000000000000"/>
      <p:regular r:id="rId12"/>
    </p:embeddedFont>
    <p:embeddedFont>
      <p:font typeface="Tomorrow Italics" charset="1" panose="00000000000000000000"/>
      <p:regular r:id="rId13"/>
    </p:embeddedFont>
    <p:embeddedFont>
      <p:font typeface="Tomorrow Bold Italics" charset="1" panose="00000000000000000000"/>
      <p:regular r:id="rId14"/>
    </p:embeddedFont>
    <p:embeddedFont>
      <p:font typeface="Tomorrow Thin" charset="1" panose="00000000000000000000"/>
      <p:regular r:id="rId15"/>
    </p:embeddedFont>
    <p:embeddedFont>
      <p:font typeface="Tomorrow Thin Italics" charset="1" panose="000000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slides/slide1.xml" Type="http://schemas.openxmlformats.org/officeDocument/2006/relationships/slide"/><Relationship Id="rId18" Target="slides/slide2.xml" Type="http://schemas.openxmlformats.org/officeDocument/2006/relationships/slide"/><Relationship Id="rId19" Target="slides/slide3.xml" Type="http://schemas.openxmlformats.org/officeDocument/2006/relationships/slide"/><Relationship Id="rId2" Target="presProps.xml" Type="http://schemas.openxmlformats.org/officeDocument/2006/relationships/presProps"/><Relationship Id="rId20" Target="slides/slide4.xml" Type="http://schemas.openxmlformats.org/officeDocument/2006/relationships/slide"/><Relationship Id="rId21" Target="slides/slide5.xml" Type="http://schemas.openxmlformats.org/officeDocument/2006/relationships/slide"/><Relationship Id="rId22" Target="slides/slide6.xml" Type="http://schemas.openxmlformats.org/officeDocument/2006/relationships/slide"/><Relationship Id="rId23" Target="slides/slide7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7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9.png" Type="http://schemas.openxmlformats.org/officeDocument/2006/relationships/image"/><Relationship Id="rId7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0219">
                <a:alpha val="100000"/>
              </a:srgbClr>
            </a:gs>
            <a:gs pos="50000">
              <a:srgbClr val="000224">
                <a:alpha val="100000"/>
              </a:srgbClr>
            </a:gs>
            <a:gs pos="100000">
              <a:srgbClr val="0496BE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99888" y="-42468"/>
            <a:ext cx="20487775" cy="10371936"/>
          </a:xfrm>
          <a:custGeom>
            <a:avLst/>
            <a:gdLst/>
            <a:ahLst/>
            <a:cxnLst/>
            <a:rect r="r" b="b" t="t" l="l"/>
            <a:pathLst>
              <a:path h="10371936" w="20487775">
                <a:moveTo>
                  <a:pt x="0" y="0"/>
                </a:moveTo>
                <a:lnTo>
                  <a:pt x="20487776" y="0"/>
                </a:lnTo>
                <a:lnTo>
                  <a:pt x="20487776" y="10371936"/>
                </a:lnTo>
                <a:lnTo>
                  <a:pt x="0" y="10371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96500">
            <a:off x="9800342" y="1600542"/>
            <a:ext cx="8877067" cy="7545507"/>
          </a:xfrm>
          <a:custGeom>
            <a:avLst/>
            <a:gdLst/>
            <a:ahLst/>
            <a:cxnLst/>
            <a:rect r="r" b="b" t="t" l="l"/>
            <a:pathLst>
              <a:path h="7545507" w="8877067">
                <a:moveTo>
                  <a:pt x="0" y="0"/>
                </a:moveTo>
                <a:lnTo>
                  <a:pt x="8877066" y="0"/>
                </a:lnTo>
                <a:lnTo>
                  <a:pt x="8877066" y="7545507"/>
                </a:lnTo>
                <a:lnTo>
                  <a:pt x="0" y="75455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99337" y="5411594"/>
            <a:ext cx="8492722" cy="829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62"/>
              </a:lnSpc>
              <a:spcBef>
                <a:spcPct val="0"/>
              </a:spcBef>
            </a:pPr>
            <a:r>
              <a:rPr lang="en-US" sz="4830">
                <a:solidFill>
                  <a:srgbClr val="FFFFFF"/>
                </a:solidFill>
                <a:latin typeface="Tomorrow"/>
              </a:rPr>
              <a:t>to Enhance Language Skills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99337" y="3865353"/>
            <a:ext cx="8492722" cy="1647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91"/>
              </a:lnSpc>
              <a:spcBef>
                <a:spcPct val="0"/>
              </a:spcBef>
            </a:pPr>
            <a:r>
              <a:rPr lang="en-US" sz="9637">
                <a:solidFill>
                  <a:srgbClr val="FFFFFF"/>
                </a:solidFill>
                <a:latin typeface="HK Modular"/>
              </a:rPr>
              <a:t>AI TOOLS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630D69">
                <a:alpha val="100000"/>
              </a:srgbClr>
            </a:gs>
            <a:gs pos="50000">
              <a:srgbClr val="240753">
                <a:alpha val="100000"/>
              </a:srgbClr>
            </a:gs>
            <a:gs pos="100000">
              <a:srgbClr val="2A05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824369" y="2552264"/>
            <a:ext cx="15261267" cy="5182472"/>
          </a:xfrm>
          <a:custGeom>
            <a:avLst/>
            <a:gdLst/>
            <a:ahLst/>
            <a:cxnLst/>
            <a:rect r="r" b="b" t="t" l="l"/>
            <a:pathLst>
              <a:path h="5182472" w="15261267">
                <a:moveTo>
                  <a:pt x="0" y="0"/>
                </a:moveTo>
                <a:lnTo>
                  <a:pt x="15261267" y="0"/>
                </a:lnTo>
                <a:lnTo>
                  <a:pt x="15261267" y="5182472"/>
                </a:lnTo>
                <a:lnTo>
                  <a:pt x="0" y="5182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5609" y="2505160"/>
            <a:ext cx="4960720" cy="5553045"/>
          </a:xfrm>
          <a:custGeom>
            <a:avLst/>
            <a:gdLst/>
            <a:ahLst/>
            <a:cxnLst/>
            <a:rect r="r" b="b" t="t" l="l"/>
            <a:pathLst>
              <a:path h="5553045" w="4960720">
                <a:moveTo>
                  <a:pt x="0" y="0"/>
                </a:moveTo>
                <a:lnTo>
                  <a:pt x="4960720" y="0"/>
                </a:lnTo>
                <a:lnTo>
                  <a:pt x="4960720" y="5553045"/>
                </a:lnTo>
                <a:lnTo>
                  <a:pt x="0" y="55530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238254" y="2133545"/>
            <a:ext cx="4220652" cy="775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56"/>
              </a:lnSpc>
              <a:spcBef>
                <a:spcPct val="0"/>
              </a:spcBef>
            </a:pPr>
            <a:r>
              <a:rPr lang="en-US" sz="4468">
                <a:solidFill>
                  <a:srgbClr val="FFFFFF"/>
                </a:solidFill>
                <a:latin typeface="HK Modular"/>
              </a:rPr>
              <a:t>CONTENTS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020842" y="3475365"/>
            <a:ext cx="8741092" cy="60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860"/>
              </a:lnSpc>
              <a:spcBef>
                <a:spcPct val="0"/>
              </a:spcBef>
            </a:pPr>
            <a:r>
              <a:rPr lang="en-US" sz="3471" strike="noStrike" u="none">
                <a:solidFill>
                  <a:srgbClr val="FFFFFF"/>
                </a:solidFill>
                <a:latin typeface="Tomorrow"/>
              </a:rPr>
              <a:t>What is AI?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022730" y="3397861"/>
            <a:ext cx="833648" cy="833648"/>
            <a:chOff x="0" y="0"/>
            <a:chExt cx="1111530" cy="11115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11530" cy="1111530"/>
            </a:xfrm>
            <a:custGeom>
              <a:avLst/>
              <a:gdLst/>
              <a:ahLst/>
              <a:cxnLst/>
              <a:rect r="r" b="b" t="t" l="l"/>
              <a:pathLst>
                <a:path h="1111530" w="1111530">
                  <a:moveTo>
                    <a:pt x="0" y="0"/>
                  </a:moveTo>
                  <a:lnTo>
                    <a:pt x="1111530" y="0"/>
                  </a:lnTo>
                  <a:lnTo>
                    <a:pt x="1111530" y="1111530"/>
                  </a:lnTo>
                  <a:lnTo>
                    <a:pt x="0" y="1111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345539" y="293854"/>
              <a:ext cx="420453" cy="4761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02"/>
                </a:lnSpc>
                <a:spcBef>
                  <a:spcPct val="0"/>
                </a:spcBef>
              </a:pPr>
              <a:r>
                <a:rPr lang="en-US" sz="2144" strike="noStrike" u="none">
                  <a:solidFill>
                    <a:srgbClr val="FFFFFF"/>
                  </a:solidFill>
                  <a:latin typeface="HK Modular"/>
                </a:rPr>
                <a:t>1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8020842" y="4432039"/>
            <a:ext cx="8741092" cy="60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860"/>
              </a:lnSpc>
              <a:spcBef>
                <a:spcPct val="0"/>
              </a:spcBef>
            </a:pPr>
            <a:r>
              <a:rPr lang="en-US" sz="3471">
                <a:solidFill>
                  <a:srgbClr val="FFFFFF"/>
                </a:solidFill>
                <a:latin typeface="Tomorrow"/>
              </a:rPr>
              <a:t>The role of AI in Language Learning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022730" y="4354535"/>
            <a:ext cx="833648" cy="833648"/>
            <a:chOff x="0" y="0"/>
            <a:chExt cx="1111530" cy="11115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11530" cy="1111530"/>
            </a:xfrm>
            <a:custGeom>
              <a:avLst/>
              <a:gdLst/>
              <a:ahLst/>
              <a:cxnLst/>
              <a:rect r="r" b="b" t="t" l="l"/>
              <a:pathLst>
                <a:path h="1111530" w="1111530">
                  <a:moveTo>
                    <a:pt x="0" y="0"/>
                  </a:moveTo>
                  <a:lnTo>
                    <a:pt x="1111530" y="0"/>
                  </a:lnTo>
                  <a:lnTo>
                    <a:pt x="1111530" y="1111530"/>
                  </a:lnTo>
                  <a:lnTo>
                    <a:pt x="0" y="1111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345539" y="293854"/>
              <a:ext cx="420453" cy="4761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02"/>
                </a:lnSpc>
                <a:spcBef>
                  <a:spcPct val="0"/>
                </a:spcBef>
              </a:pPr>
              <a:r>
                <a:rPr lang="en-US" sz="2144">
                  <a:solidFill>
                    <a:srgbClr val="FFFFFF"/>
                  </a:solidFill>
                  <a:latin typeface="HK Modular"/>
                </a:rPr>
                <a:t>2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8020842" y="5388713"/>
            <a:ext cx="8741092" cy="60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860"/>
              </a:lnSpc>
              <a:spcBef>
                <a:spcPct val="0"/>
              </a:spcBef>
            </a:pPr>
            <a:r>
              <a:rPr lang="en-US" sz="3471">
                <a:solidFill>
                  <a:srgbClr val="FFFFFF"/>
                </a:solidFill>
                <a:latin typeface="Tomorrow"/>
              </a:rPr>
              <a:t>Benefits of AI tools in Language Learning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022730" y="5311209"/>
            <a:ext cx="833648" cy="833648"/>
            <a:chOff x="0" y="0"/>
            <a:chExt cx="1111530" cy="111153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11530" cy="1111530"/>
            </a:xfrm>
            <a:custGeom>
              <a:avLst/>
              <a:gdLst/>
              <a:ahLst/>
              <a:cxnLst/>
              <a:rect r="r" b="b" t="t" l="l"/>
              <a:pathLst>
                <a:path h="1111530" w="1111530">
                  <a:moveTo>
                    <a:pt x="0" y="0"/>
                  </a:moveTo>
                  <a:lnTo>
                    <a:pt x="1111530" y="0"/>
                  </a:lnTo>
                  <a:lnTo>
                    <a:pt x="1111530" y="1111530"/>
                  </a:lnTo>
                  <a:lnTo>
                    <a:pt x="0" y="1111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345539" y="293854"/>
              <a:ext cx="420453" cy="4761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02"/>
                </a:lnSpc>
                <a:spcBef>
                  <a:spcPct val="0"/>
                </a:spcBef>
              </a:pPr>
              <a:r>
                <a:rPr lang="en-US" sz="2144">
                  <a:solidFill>
                    <a:srgbClr val="FFFFFF"/>
                  </a:solidFill>
                  <a:latin typeface="HK Modular"/>
                </a:rPr>
                <a:t>3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8020842" y="6345387"/>
            <a:ext cx="8741092" cy="60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860"/>
              </a:lnSpc>
              <a:spcBef>
                <a:spcPct val="0"/>
              </a:spcBef>
            </a:pPr>
            <a:r>
              <a:rPr lang="en-US" sz="3471">
                <a:solidFill>
                  <a:srgbClr val="FFFFFF"/>
                </a:solidFill>
                <a:latin typeface="Tomorrow"/>
              </a:rPr>
              <a:t>Potential Problems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7022730" y="6267883"/>
            <a:ext cx="833648" cy="833648"/>
            <a:chOff x="0" y="0"/>
            <a:chExt cx="1111530" cy="111153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11530" cy="1111530"/>
            </a:xfrm>
            <a:custGeom>
              <a:avLst/>
              <a:gdLst/>
              <a:ahLst/>
              <a:cxnLst/>
              <a:rect r="r" b="b" t="t" l="l"/>
              <a:pathLst>
                <a:path h="1111530" w="1111530">
                  <a:moveTo>
                    <a:pt x="0" y="0"/>
                  </a:moveTo>
                  <a:lnTo>
                    <a:pt x="1111530" y="0"/>
                  </a:lnTo>
                  <a:lnTo>
                    <a:pt x="1111530" y="1111530"/>
                  </a:lnTo>
                  <a:lnTo>
                    <a:pt x="0" y="1111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345539" y="293854"/>
              <a:ext cx="420453" cy="4761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02"/>
                </a:lnSpc>
                <a:spcBef>
                  <a:spcPct val="0"/>
                </a:spcBef>
              </a:pPr>
              <a:r>
                <a:rPr lang="en-US" sz="2144">
                  <a:solidFill>
                    <a:srgbClr val="FFFFFF"/>
                  </a:solidFill>
                  <a:latin typeface="HK Modular"/>
                </a:rPr>
                <a:t>4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8020842" y="7302061"/>
            <a:ext cx="8741092" cy="602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860"/>
              </a:lnSpc>
              <a:spcBef>
                <a:spcPct val="0"/>
              </a:spcBef>
            </a:pPr>
            <a:r>
              <a:rPr lang="en-US" sz="3471">
                <a:solidFill>
                  <a:srgbClr val="FFFFFF"/>
                </a:solidFill>
                <a:latin typeface="Tomorrow"/>
              </a:rPr>
              <a:t>AI Tools Practical Uses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7022730" y="7224557"/>
            <a:ext cx="833648" cy="833648"/>
            <a:chOff x="0" y="0"/>
            <a:chExt cx="1111530" cy="111153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11530" cy="1111530"/>
            </a:xfrm>
            <a:custGeom>
              <a:avLst/>
              <a:gdLst/>
              <a:ahLst/>
              <a:cxnLst/>
              <a:rect r="r" b="b" t="t" l="l"/>
              <a:pathLst>
                <a:path h="1111530" w="1111530">
                  <a:moveTo>
                    <a:pt x="0" y="0"/>
                  </a:moveTo>
                  <a:lnTo>
                    <a:pt x="1111530" y="0"/>
                  </a:lnTo>
                  <a:lnTo>
                    <a:pt x="1111530" y="1111530"/>
                  </a:lnTo>
                  <a:lnTo>
                    <a:pt x="0" y="1111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345539" y="293854"/>
              <a:ext cx="420453" cy="4761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02"/>
                </a:lnSpc>
                <a:spcBef>
                  <a:spcPct val="0"/>
                </a:spcBef>
              </a:pPr>
              <a:r>
                <a:rPr lang="en-US" sz="2144">
                  <a:solidFill>
                    <a:srgbClr val="FFFFFF"/>
                  </a:solidFill>
                  <a:latin typeface="HK Modular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224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496BE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1717" y="-61426"/>
            <a:ext cx="4601845" cy="3612448"/>
          </a:xfrm>
          <a:custGeom>
            <a:avLst/>
            <a:gdLst/>
            <a:ahLst/>
            <a:cxnLst/>
            <a:rect r="r" b="b" t="t" l="l"/>
            <a:pathLst>
              <a:path h="3612448" w="4601845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64813" y="-61426"/>
            <a:ext cx="4601845" cy="3612448"/>
          </a:xfrm>
          <a:custGeom>
            <a:avLst/>
            <a:gdLst/>
            <a:ahLst/>
            <a:cxnLst/>
            <a:rect r="r" b="b" t="t" l="l"/>
            <a:pathLst>
              <a:path h="3612448" w="4601845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221342" y="-61426"/>
            <a:ext cx="4601845" cy="3612448"/>
          </a:xfrm>
          <a:custGeom>
            <a:avLst/>
            <a:gdLst/>
            <a:ahLst/>
            <a:cxnLst/>
            <a:rect r="r" b="b" t="t" l="l"/>
            <a:pathLst>
              <a:path h="3612448" w="4601845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977872" y="-61426"/>
            <a:ext cx="4601845" cy="3612448"/>
          </a:xfrm>
          <a:custGeom>
            <a:avLst/>
            <a:gdLst/>
            <a:ahLst/>
            <a:cxnLst/>
            <a:rect r="r" b="b" t="t" l="l"/>
            <a:pathLst>
              <a:path h="3612448" w="4601845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258466" y="2859805"/>
            <a:ext cx="13771067" cy="5869917"/>
          </a:xfrm>
          <a:custGeom>
            <a:avLst/>
            <a:gdLst/>
            <a:ahLst/>
            <a:cxnLst/>
            <a:rect r="r" b="b" t="t" l="l"/>
            <a:pathLst>
              <a:path h="5869917" w="13771067">
                <a:moveTo>
                  <a:pt x="0" y="0"/>
                </a:moveTo>
                <a:lnTo>
                  <a:pt x="13771068" y="0"/>
                </a:lnTo>
                <a:lnTo>
                  <a:pt x="13771068" y="5869917"/>
                </a:lnTo>
                <a:lnTo>
                  <a:pt x="0" y="58699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759294" y="3867191"/>
            <a:ext cx="10769411" cy="3788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6"/>
              </a:lnSpc>
            </a:pPr>
            <a:r>
              <a:rPr lang="en-US" sz="3097">
                <a:solidFill>
                  <a:srgbClr val="FFFFFF"/>
                </a:solidFill>
                <a:latin typeface="Tomorrow"/>
              </a:rPr>
              <a:t>Artificial Intelligence (AI) refers to the simulation of human intelligence processes by machines, allowing them to perform tasks that typically require human cognitive functions.</a:t>
            </a:r>
          </a:p>
          <a:p>
            <a:pPr>
              <a:lnSpc>
                <a:spcPts val="4336"/>
              </a:lnSpc>
            </a:pPr>
          </a:p>
          <a:p>
            <a:pPr>
              <a:lnSpc>
                <a:spcPts val="4336"/>
              </a:lnSpc>
              <a:spcBef>
                <a:spcPct val="0"/>
              </a:spcBef>
            </a:pPr>
            <a:r>
              <a:rPr lang="en-US" sz="3097">
                <a:solidFill>
                  <a:srgbClr val="FFFFFF"/>
                </a:solidFill>
                <a:latin typeface="Tomorrow"/>
              </a:rPr>
              <a:t>AI systems can analyse data, learn from it, and make decisions or perform actions based on that data.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3809100" y="5452653"/>
            <a:ext cx="4973254" cy="5100773"/>
          </a:xfrm>
          <a:custGeom>
            <a:avLst/>
            <a:gdLst/>
            <a:ahLst/>
            <a:cxnLst/>
            <a:rect r="r" b="b" t="t" l="l"/>
            <a:pathLst>
              <a:path h="5100773" w="4973254">
                <a:moveTo>
                  <a:pt x="4973254" y="0"/>
                </a:moveTo>
                <a:lnTo>
                  <a:pt x="0" y="0"/>
                </a:lnTo>
                <a:lnTo>
                  <a:pt x="0" y="5100773"/>
                </a:lnTo>
                <a:lnTo>
                  <a:pt x="4973254" y="5100773"/>
                </a:lnTo>
                <a:lnTo>
                  <a:pt x="4973254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54557" y="1141533"/>
            <a:ext cx="6428390" cy="726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969"/>
              </a:lnSpc>
              <a:spcBef>
                <a:spcPct val="0"/>
              </a:spcBef>
            </a:pPr>
            <a:r>
              <a:rPr lang="en-US" sz="4263" strike="noStrike" u="none">
                <a:solidFill>
                  <a:srgbClr val="FFFFFF"/>
                </a:solidFill>
                <a:latin typeface="HK Modular"/>
              </a:rPr>
              <a:t>What is AI?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21921" y="1028700"/>
            <a:ext cx="1037426" cy="1037426"/>
            <a:chOff x="0" y="0"/>
            <a:chExt cx="1383234" cy="13832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83234" cy="1383234"/>
            </a:xfrm>
            <a:custGeom>
              <a:avLst/>
              <a:gdLst/>
              <a:ahLst/>
              <a:cxnLst/>
              <a:rect r="r" b="b" t="t" l="l"/>
              <a:pathLst>
                <a:path h="1383234" w="1383234">
                  <a:moveTo>
                    <a:pt x="0" y="0"/>
                  </a:moveTo>
                  <a:lnTo>
                    <a:pt x="1383234" y="0"/>
                  </a:lnTo>
                  <a:lnTo>
                    <a:pt x="1383234" y="1383234"/>
                  </a:lnTo>
                  <a:lnTo>
                    <a:pt x="0" y="13832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433422" y="380811"/>
              <a:ext cx="516391" cy="5739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87"/>
                </a:lnSpc>
                <a:spcBef>
                  <a:spcPct val="0"/>
                </a:spcBef>
              </a:pPr>
              <a:r>
                <a:rPr lang="en-US" sz="2633" strike="noStrike" u="none">
                  <a:solidFill>
                    <a:srgbClr val="FFFFFF"/>
                  </a:solidFill>
                  <a:latin typeface="HK Modular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67096D">
                <a:alpha val="100000"/>
              </a:srgbClr>
            </a:gs>
            <a:gs pos="50000">
              <a:srgbClr val="240753">
                <a:alpha val="100000"/>
              </a:srgbClr>
            </a:gs>
            <a:gs pos="100000">
              <a:srgbClr val="2A05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71103" y="-3227555"/>
            <a:ext cx="11749288" cy="13926958"/>
          </a:xfrm>
          <a:custGeom>
            <a:avLst/>
            <a:gdLst/>
            <a:ahLst/>
            <a:cxnLst/>
            <a:rect r="r" b="b" t="t" l="l"/>
            <a:pathLst>
              <a:path h="13926958" w="11749288">
                <a:moveTo>
                  <a:pt x="0" y="0"/>
                </a:moveTo>
                <a:lnTo>
                  <a:pt x="11749288" y="0"/>
                </a:lnTo>
                <a:lnTo>
                  <a:pt x="11749288" y="13926958"/>
                </a:lnTo>
                <a:lnTo>
                  <a:pt x="0" y="1392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522571" y="2859235"/>
            <a:ext cx="2036126" cy="2104523"/>
          </a:xfrm>
          <a:custGeom>
            <a:avLst/>
            <a:gdLst/>
            <a:ahLst/>
            <a:cxnLst/>
            <a:rect r="r" b="b" t="t" l="l"/>
            <a:pathLst>
              <a:path h="2104523" w="2036126">
                <a:moveTo>
                  <a:pt x="2036125" y="0"/>
                </a:moveTo>
                <a:lnTo>
                  <a:pt x="0" y="0"/>
                </a:lnTo>
                <a:lnTo>
                  <a:pt x="0" y="2104523"/>
                </a:lnTo>
                <a:lnTo>
                  <a:pt x="2036125" y="2104523"/>
                </a:lnTo>
                <a:lnTo>
                  <a:pt x="2036125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88391">
            <a:off x="2288185" y="3093483"/>
            <a:ext cx="5830712" cy="5706810"/>
          </a:xfrm>
          <a:custGeom>
            <a:avLst/>
            <a:gdLst/>
            <a:ahLst/>
            <a:cxnLst/>
            <a:rect r="r" b="b" t="t" l="l"/>
            <a:pathLst>
              <a:path h="5706810" w="5830712">
                <a:moveTo>
                  <a:pt x="0" y="0"/>
                </a:moveTo>
                <a:lnTo>
                  <a:pt x="5830712" y="0"/>
                </a:lnTo>
                <a:lnTo>
                  <a:pt x="5830712" y="5706809"/>
                </a:lnTo>
                <a:lnTo>
                  <a:pt x="0" y="57068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144000" y="2644364"/>
            <a:ext cx="7705112" cy="1897384"/>
            <a:chOff x="0" y="0"/>
            <a:chExt cx="10273483" cy="25298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273483" cy="2529845"/>
            </a:xfrm>
            <a:custGeom>
              <a:avLst/>
              <a:gdLst/>
              <a:ahLst/>
              <a:cxnLst/>
              <a:rect r="r" b="b" t="t" l="l"/>
              <a:pathLst>
                <a:path h="2529845" w="10273483">
                  <a:moveTo>
                    <a:pt x="0" y="0"/>
                  </a:moveTo>
                  <a:lnTo>
                    <a:pt x="10273483" y="0"/>
                  </a:lnTo>
                  <a:lnTo>
                    <a:pt x="10273483" y="2529845"/>
                  </a:lnTo>
                  <a:lnTo>
                    <a:pt x="0" y="25298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360941" y="640286"/>
              <a:ext cx="9551601" cy="11794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12"/>
                </a:lnSpc>
              </a:pPr>
              <a:r>
                <a:rPr lang="en-US" sz="3345">
                  <a:solidFill>
                    <a:srgbClr val="FFFFFF"/>
                  </a:solidFill>
                  <a:latin typeface="Tomorrow"/>
                </a:rPr>
                <a:t>PERSONALISED LEARNING EXPERIENCES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254557" y="1141533"/>
            <a:ext cx="15004743" cy="713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829"/>
              </a:lnSpc>
              <a:spcBef>
                <a:spcPct val="0"/>
              </a:spcBef>
            </a:pPr>
            <a:r>
              <a:rPr lang="en-US" sz="4163">
                <a:solidFill>
                  <a:srgbClr val="FFFFFF"/>
                </a:solidFill>
                <a:latin typeface="HK Modular"/>
              </a:rPr>
              <a:t>the role of ai in language learning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1921" y="1028700"/>
            <a:ext cx="1037426" cy="1037426"/>
            <a:chOff x="0" y="0"/>
            <a:chExt cx="1383234" cy="138323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83234" cy="1383234"/>
            </a:xfrm>
            <a:custGeom>
              <a:avLst/>
              <a:gdLst/>
              <a:ahLst/>
              <a:cxnLst/>
              <a:rect r="r" b="b" t="t" l="l"/>
              <a:pathLst>
                <a:path h="1383234" w="1383234">
                  <a:moveTo>
                    <a:pt x="0" y="0"/>
                  </a:moveTo>
                  <a:lnTo>
                    <a:pt x="1383234" y="0"/>
                  </a:lnTo>
                  <a:lnTo>
                    <a:pt x="1383234" y="1383234"/>
                  </a:lnTo>
                  <a:lnTo>
                    <a:pt x="0" y="13832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433422" y="380811"/>
              <a:ext cx="516391" cy="5739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87"/>
                </a:lnSpc>
                <a:spcBef>
                  <a:spcPct val="0"/>
                </a:spcBef>
              </a:pPr>
              <a:r>
                <a:rPr lang="en-US" sz="2633">
                  <a:solidFill>
                    <a:srgbClr val="FFFFFF"/>
                  </a:solidFill>
                  <a:latin typeface="HK Modular"/>
                </a:rPr>
                <a:t>2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144000" y="4728226"/>
            <a:ext cx="7705112" cy="1897384"/>
            <a:chOff x="0" y="0"/>
            <a:chExt cx="10273483" cy="252984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273483" cy="2529845"/>
            </a:xfrm>
            <a:custGeom>
              <a:avLst/>
              <a:gdLst/>
              <a:ahLst/>
              <a:cxnLst/>
              <a:rect r="r" b="b" t="t" l="l"/>
              <a:pathLst>
                <a:path h="2529845" w="10273483">
                  <a:moveTo>
                    <a:pt x="0" y="0"/>
                  </a:moveTo>
                  <a:lnTo>
                    <a:pt x="10273483" y="0"/>
                  </a:lnTo>
                  <a:lnTo>
                    <a:pt x="10273483" y="2529845"/>
                  </a:lnTo>
                  <a:lnTo>
                    <a:pt x="0" y="25298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 rot="0">
              <a:off x="360941" y="908848"/>
              <a:ext cx="9551601" cy="6206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12"/>
                </a:lnSpc>
                <a:spcBef>
                  <a:spcPct val="0"/>
                </a:spcBef>
              </a:pPr>
              <a:r>
                <a:rPr lang="en-US" sz="3345" strike="noStrike" u="none">
                  <a:solidFill>
                    <a:srgbClr val="FFFFFF"/>
                  </a:solidFill>
                  <a:latin typeface="Tomorrow"/>
                </a:rPr>
                <a:t>LANGUAGE CORRECTION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144000" y="6812087"/>
            <a:ext cx="7705112" cy="1897384"/>
            <a:chOff x="0" y="0"/>
            <a:chExt cx="10273483" cy="252984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273483" cy="2529845"/>
            </a:xfrm>
            <a:custGeom>
              <a:avLst/>
              <a:gdLst/>
              <a:ahLst/>
              <a:cxnLst/>
              <a:rect r="r" b="b" t="t" l="l"/>
              <a:pathLst>
                <a:path h="2529845" w="10273483">
                  <a:moveTo>
                    <a:pt x="0" y="0"/>
                  </a:moveTo>
                  <a:lnTo>
                    <a:pt x="10273483" y="0"/>
                  </a:lnTo>
                  <a:lnTo>
                    <a:pt x="10273483" y="2529845"/>
                  </a:lnTo>
                  <a:lnTo>
                    <a:pt x="0" y="25298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 rot="0">
              <a:off x="360941" y="908848"/>
              <a:ext cx="9551601" cy="6206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12"/>
                </a:lnSpc>
                <a:spcBef>
                  <a:spcPct val="0"/>
                </a:spcBef>
              </a:pPr>
              <a:r>
                <a:rPr lang="en-US" sz="3345" strike="noStrike" u="none">
                  <a:solidFill>
                    <a:srgbClr val="FFFFFF"/>
                  </a:solidFill>
                  <a:latin typeface="Tomorrow"/>
                </a:rPr>
                <a:t>INSTANT FEEDBACK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607B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0022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61790" y="-4462290"/>
            <a:ext cx="19211580" cy="19211580"/>
          </a:xfrm>
          <a:custGeom>
            <a:avLst/>
            <a:gdLst/>
            <a:ahLst/>
            <a:cxnLst/>
            <a:rect r="r" b="b" t="t" l="l"/>
            <a:pathLst>
              <a:path h="19211580" w="19211580">
                <a:moveTo>
                  <a:pt x="0" y="0"/>
                </a:moveTo>
                <a:lnTo>
                  <a:pt x="19211580" y="0"/>
                </a:lnTo>
                <a:lnTo>
                  <a:pt x="19211580" y="19211580"/>
                </a:lnTo>
                <a:lnTo>
                  <a:pt x="0" y="19211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596384"/>
            <a:ext cx="7315200" cy="3785616"/>
          </a:xfrm>
          <a:custGeom>
            <a:avLst/>
            <a:gdLst/>
            <a:ahLst/>
            <a:cxnLst/>
            <a:rect r="r" b="b" t="t" l="l"/>
            <a:pathLst>
              <a:path h="3785616" w="7315200">
                <a:moveTo>
                  <a:pt x="0" y="0"/>
                </a:moveTo>
                <a:lnTo>
                  <a:pt x="7315200" y="0"/>
                </a:lnTo>
                <a:lnTo>
                  <a:pt x="7315200" y="3785616"/>
                </a:lnTo>
                <a:lnTo>
                  <a:pt x="0" y="3785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44100" y="4596384"/>
            <a:ext cx="7315200" cy="3785616"/>
          </a:xfrm>
          <a:custGeom>
            <a:avLst/>
            <a:gdLst/>
            <a:ahLst/>
            <a:cxnLst/>
            <a:rect r="r" b="b" t="t" l="l"/>
            <a:pathLst>
              <a:path h="3785616" w="7315200">
                <a:moveTo>
                  <a:pt x="0" y="0"/>
                </a:moveTo>
                <a:lnTo>
                  <a:pt x="7315200" y="0"/>
                </a:lnTo>
                <a:lnTo>
                  <a:pt x="7315200" y="3785616"/>
                </a:lnTo>
                <a:lnTo>
                  <a:pt x="0" y="3785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54557" y="1141533"/>
            <a:ext cx="15004743" cy="1474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969"/>
              </a:lnSpc>
              <a:spcBef>
                <a:spcPct val="0"/>
              </a:spcBef>
            </a:pPr>
            <a:r>
              <a:rPr lang="en-US" sz="4263">
                <a:solidFill>
                  <a:srgbClr val="FFFFFF"/>
                </a:solidFill>
                <a:latin typeface="HK Modular"/>
              </a:rPr>
              <a:t>Benefits of AI tools in Language Learning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1921" y="1028700"/>
            <a:ext cx="1037426" cy="1037426"/>
            <a:chOff x="0" y="0"/>
            <a:chExt cx="1383234" cy="13832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83234" cy="1383234"/>
            </a:xfrm>
            <a:custGeom>
              <a:avLst/>
              <a:gdLst/>
              <a:ahLst/>
              <a:cxnLst/>
              <a:rect r="r" b="b" t="t" l="l"/>
              <a:pathLst>
                <a:path h="1383234" w="1383234">
                  <a:moveTo>
                    <a:pt x="0" y="0"/>
                  </a:moveTo>
                  <a:lnTo>
                    <a:pt x="1383234" y="0"/>
                  </a:lnTo>
                  <a:lnTo>
                    <a:pt x="1383234" y="1383234"/>
                  </a:lnTo>
                  <a:lnTo>
                    <a:pt x="0" y="13832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433422" y="380811"/>
              <a:ext cx="516391" cy="5739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87"/>
                </a:lnSpc>
                <a:spcBef>
                  <a:spcPct val="0"/>
                </a:spcBef>
              </a:pPr>
              <a:r>
                <a:rPr lang="en-US" sz="2633">
                  <a:solidFill>
                    <a:srgbClr val="FFFFFF"/>
                  </a:solidFill>
                  <a:latin typeface="HK Modular"/>
                </a:rPr>
                <a:t>3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68908" y="5262760"/>
            <a:ext cx="6434784" cy="2159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6"/>
              </a:lnSpc>
              <a:spcBef>
                <a:spcPct val="0"/>
              </a:spcBef>
            </a:pPr>
            <a:r>
              <a:rPr lang="en-US" sz="3097">
                <a:solidFill>
                  <a:srgbClr val="FFFFFF"/>
                </a:solidFill>
                <a:latin typeface="Tomorrow"/>
              </a:rPr>
              <a:t>AI tools can identify and correct grammar and style errors, helping students produce more polished written work.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84308" y="5262760"/>
            <a:ext cx="6434784" cy="2159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6"/>
              </a:lnSpc>
              <a:spcBef>
                <a:spcPct val="0"/>
              </a:spcBef>
            </a:pPr>
            <a:r>
              <a:rPr lang="en-US" sz="3097">
                <a:solidFill>
                  <a:srgbClr val="FFFFFF"/>
                </a:solidFill>
                <a:latin typeface="Tomorrow"/>
              </a:rPr>
              <a:t>AI tools can recognise speech and provide guidance on pronunciation, aiding students in developing better speaking skills.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07947" y="3823927"/>
            <a:ext cx="6556705" cy="443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2571">
                <a:solidFill>
                  <a:srgbClr val="01FFFF"/>
                </a:solidFill>
                <a:latin typeface="HK Modular"/>
              </a:rPr>
              <a:t>enhanced writing skills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58235" y="3823927"/>
            <a:ext cx="6686930" cy="443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2571">
                <a:solidFill>
                  <a:srgbClr val="01FFFF"/>
                </a:solidFill>
                <a:latin typeface="HK Modular"/>
              </a:rPr>
              <a:t>enhanced speaking skills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607B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0022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66732" y="-687253"/>
            <a:ext cx="5555366" cy="5506757"/>
          </a:xfrm>
          <a:custGeom>
            <a:avLst/>
            <a:gdLst/>
            <a:ahLst/>
            <a:cxnLst/>
            <a:rect r="r" b="b" t="t" l="l"/>
            <a:pathLst>
              <a:path h="5506757" w="5555366">
                <a:moveTo>
                  <a:pt x="0" y="0"/>
                </a:moveTo>
                <a:lnTo>
                  <a:pt x="5555366" y="0"/>
                </a:lnTo>
                <a:lnTo>
                  <a:pt x="5555366" y="5506757"/>
                </a:lnTo>
                <a:lnTo>
                  <a:pt x="0" y="55067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88634" y="-687253"/>
            <a:ext cx="5555366" cy="5506757"/>
          </a:xfrm>
          <a:custGeom>
            <a:avLst/>
            <a:gdLst/>
            <a:ahLst/>
            <a:cxnLst/>
            <a:rect r="r" b="b" t="t" l="l"/>
            <a:pathLst>
              <a:path h="5506757" w="5555366">
                <a:moveTo>
                  <a:pt x="0" y="0"/>
                </a:moveTo>
                <a:lnTo>
                  <a:pt x="5555366" y="0"/>
                </a:lnTo>
                <a:lnTo>
                  <a:pt x="5555366" y="5506757"/>
                </a:lnTo>
                <a:lnTo>
                  <a:pt x="0" y="55067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-687253"/>
            <a:ext cx="5555366" cy="5506757"/>
          </a:xfrm>
          <a:custGeom>
            <a:avLst/>
            <a:gdLst/>
            <a:ahLst/>
            <a:cxnLst/>
            <a:rect r="r" b="b" t="t" l="l"/>
            <a:pathLst>
              <a:path h="5506757" w="5555366">
                <a:moveTo>
                  <a:pt x="0" y="0"/>
                </a:moveTo>
                <a:lnTo>
                  <a:pt x="5555366" y="0"/>
                </a:lnTo>
                <a:lnTo>
                  <a:pt x="5555366" y="5506757"/>
                </a:lnTo>
                <a:lnTo>
                  <a:pt x="0" y="55067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699366" y="-687253"/>
            <a:ext cx="5555366" cy="5506757"/>
          </a:xfrm>
          <a:custGeom>
            <a:avLst/>
            <a:gdLst/>
            <a:ahLst/>
            <a:cxnLst/>
            <a:rect r="r" b="b" t="t" l="l"/>
            <a:pathLst>
              <a:path h="5506757" w="5555366">
                <a:moveTo>
                  <a:pt x="0" y="0"/>
                </a:moveTo>
                <a:lnTo>
                  <a:pt x="5555366" y="0"/>
                </a:lnTo>
                <a:lnTo>
                  <a:pt x="5555366" y="5506757"/>
                </a:lnTo>
                <a:lnTo>
                  <a:pt x="0" y="55067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3007654" y="3352526"/>
            <a:ext cx="11167086" cy="1801368"/>
            <a:chOff x="0" y="0"/>
            <a:chExt cx="14889448" cy="240182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135848" y="0"/>
              <a:ext cx="9753600" cy="2401824"/>
            </a:xfrm>
            <a:custGeom>
              <a:avLst/>
              <a:gdLst/>
              <a:ahLst/>
              <a:cxnLst/>
              <a:rect r="r" b="b" t="t" l="l"/>
              <a:pathLst>
                <a:path h="2401824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2401824"/>
                  </a:lnTo>
                  <a:lnTo>
                    <a:pt x="0" y="24018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5694141" y="759113"/>
              <a:ext cx="8637014" cy="7407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83"/>
                </a:lnSpc>
                <a:spcBef>
                  <a:spcPct val="0"/>
                </a:spcBef>
              </a:pPr>
              <a:r>
                <a:rPr lang="en-US" sz="3345">
                  <a:solidFill>
                    <a:srgbClr val="FFFFFF"/>
                  </a:solidFill>
                  <a:latin typeface="Tomorrow"/>
                </a:rPr>
                <a:t>DEPENDENCE ON TECHNOLOGY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0" y="773521"/>
              <a:ext cx="5161248" cy="1301065"/>
            </a:xfrm>
            <a:custGeom>
              <a:avLst/>
              <a:gdLst/>
              <a:ahLst/>
              <a:cxnLst/>
              <a:rect r="r" b="b" t="t" l="l"/>
              <a:pathLst>
                <a:path h="1301065" w="5161248">
                  <a:moveTo>
                    <a:pt x="0" y="0"/>
                  </a:moveTo>
                  <a:lnTo>
                    <a:pt x="5161248" y="0"/>
                  </a:lnTo>
                  <a:lnTo>
                    <a:pt x="5161248" y="1301064"/>
                  </a:lnTo>
                  <a:lnTo>
                    <a:pt x="0" y="13010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458794" y="6673635"/>
            <a:ext cx="11167086" cy="1801368"/>
            <a:chOff x="0" y="0"/>
            <a:chExt cx="14889448" cy="240182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135848" y="0"/>
              <a:ext cx="9753600" cy="2401824"/>
            </a:xfrm>
            <a:custGeom>
              <a:avLst/>
              <a:gdLst/>
              <a:ahLst/>
              <a:cxnLst/>
              <a:rect r="r" b="b" t="t" l="l"/>
              <a:pathLst>
                <a:path h="2401824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2401824"/>
                  </a:lnTo>
                  <a:lnTo>
                    <a:pt x="0" y="24018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5694141" y="759113"/>
              <a:ext cx="8637014" cy="7407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683"/>
                </a:lnSpc>
                <a:spcBef>
                  <a:spcPct val="0"/>
                </a:spcBef>
              </a:pPr>
              <a:r>
                <a:rPr lang="en-US" sz="3345" strike="noStrike" u="none">
                  <a:solidFill>
                    <a:srgbClr val="FFFFFF"/>
                  </a:solidFill>
                  <a:latin typeface="Tomorrow"/>
                </a:rPr>
                <a:t>PRIVACY AND DATA CONCERNS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true" rot="0">
              <a:off x="0" y="327239"/>
              <a:ext cx="5161248" cy="1301065"/>
            </a:xfrm>
            <a:custGeom>
              <a:avLst/>
              <a:gdLst/>
              <a:ahLst/>
              <a:cxnLst/>
              <a:rect r="r" b="b" t="t" l="l"/>
              <a:pathLst>
                <a:path h="1301065" w="5161248">
                  <a:moveTo>
                    <a:pt x="0" y="1301064"/>
                  </a:moveTo>
                  <a:lnTo>
                    <a:pt x="5161248" y="1301064"/>
                  </a:lnTo>
                  <a:lnTo>
                    <a:pt x="5161248" y="0"/>
                  </a:lnTo>
                  <a:lnTo>
                    <a:pt x="0" y="0"/>
                  </a:lnTo>
                  <a:lnTo>
                    <a:pt x="0" y="1301064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21921" y="1028700"/>
            <a:ext cx="1037426" cy="1037426"/>
            <a:chOff x="0" y="0"/>
            <a:chExt cx="1383234" cy="13832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83234" cy="1383234"/>
            </a:xfrm>
            <a:custGeom>
              <a:avLst/>
              <a:gdLst/>
              <a:ahLst/>
              <a:cxnLst/>
              <a:rect r="r" b="b" t="t" l="l"/>
              <a:pathLst>
                <a:path h="1383234" w="1383234">
                  <a:moveTo>
                    <a:pt x="0" y="0"/>
                  </a:moveTo>
                  <a:lnTo>
                    <a:pt x="1383234" y="0"/>
                  </a:lnTo>
                  <a:lnTo>
                    <a:pt x="1383234" y="1383234"/>
                  </a:lnTo>
                  <a:lnTo>
                    <a:pt x="0" y="13832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433422" y="380811"/>
              <a:ext cx="516391" cy="5739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87"/>
                </a:lnSpc>
                <a:spcBef>
                  <a:spcPct val="0"/>
                </a:spcBef>
              </a:pPr>
              <a:r>
                <a:rPr lang="en-US" sz="2633">
                  <a:solidFill>
                    <a:srgbClr val="FFFFFF"/>
                  </a:solidFill>
                  <a:latin typeface="HK Modular"/>
                </a:rPr>
                <a:t>4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3767335" y="6182476"/>
            <a:ext cx="2777849" cy="2691041"/>
          </a:xfrm>
          <a:custGeom>
            <a:avLst/>
            <a:gdLst/>
            <a:ahLst/>
            <a:cxnLst/>
            <a:rect r="r" b="b" t="t" l="l"/>
            <a:pathLst>
              <a:path h="2691041" w="2777849">
                <a:moveTo>
                  <a:pt x="0" y="0"/>
                </a:moveTo>
                <a:lnTo>
                  <a:pt x="2777849" y="0"/>
                </a:lnTo>
                <a:lnTo>
                  <a:pt x="2777849" y="2691042"/>
                </a:lnTo>
                <a:lnTo>
                  <a:pt x="0" y="26910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254557" y="2956853"/>
            <a:ext cx="2028800" cy="2592716"/>
          </a:xfrm>
          <a:custGeom>
            <a:avLst/>
            <a:gdLst/>
            <a:ahLst/>
            <a:cxnLst/>
            <a:rect r="r" b="b" t="t" l="l"/>
            <a:pathLst>
              <a:path h="2592716" w="2028800">
                <a:moveTo>
                  <a:pt x="0" y="0"/>
                </a:moveTo>
                <a:lnTo>
                  <a:pt x="2028800" y="0"/>
                </a:lnTo>
                <a:lnTo>
                  <a:pt x="2028800" y="2592715"/>
                </a:lnTo>
                <a:lnTo>
                  <a:pt x="0" y="259271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254557" y="1141533"/>
            <a:ext cx="15004743" cy="7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829"/>
              </a:lnSpc>
              <a:spcBef>
                <a:spcPct val="0"/>
              </a:spcBef>
            </a:pPr>
            <a:r>
              <a:rPr lang="en-US" sz="4163">
                <a:solidFill>
                  <a:srgbClr val="FFFFFF"/>
                </a:solidFill>
                <a:latin typeface="HK Modular"/>
              </a:rPr>
              <a:t>potential problems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3949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00224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86787" y="2730518"/>
            <a:ext cx="5006444" cy="1232837"/>
          </a:xfrm>
          <a:custGeom>
            <a:avLst/>
            <a:gdLst/>
            <a:ahLst/>
            <a:cxnLst/>
            <a:rect r="r" b="b" t="t" l="l"/>
            <a:pathLst>
              <a:path h="1232837" w="5006444">
                <a:moveTo>
                  <a:pt x="0" y="0"/>
                </a:moveTo>
                <a:lnTo>
                  <a:pt x="5006444" y="0"/>
                </a:lnTo>
                <a:lnTo>
                  <a:pt x="5006444" y="1232837"/>
                </a:lnTo>
                <a:lnTo>
                  <a:pt x="0" y="1232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7387555" y="2732778"/>
            <a:ext cx="2403213" cy="605810"/>
          </a:xfrm>
          <a:custGeom>
            <a:avLst/>
            <a:gdLst/>
            <a:ahLst/>
            <a:cxnLst/>
            <a:rect r="r" b="b" t="t" l="l"/>
            <a:pathLst>
              <a:path h="605810" w="2403213">
                <a:moveTo>
                  <a:pt x="2403214" y="0"/>
                </a:moveTo>
                <a:lnTo>
                  <a:pt x="0" y="0"/>
                </a:lnTo>
                <a:lnTo>
                  <a:pt x="0" y="605810"/>
                </a:lnTo>
                <a:lnTo>
                  <a:pt x="2403214" y="605810"/>
                </a:lnTo>
                <a:lnTo>
                  <a:pt x="240321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73354" y="3090828"/>
            <a:ext cx="4433309" cy="521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70"/>
              </a:lnSpc>
            </a:pPr>
            <a:r>
              <a:rPr lang="en-US" sz="1815" strike="noStrike" u="none">
                <a:solidFill>
                  <a:srgbClr val="01FFFF"/>
                </a:solidFill>
                <a:latin typeface="HK Modular"/>
              </a:rPr>
              <a:t>Grammar and Style Correction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386787" y="4113786"/>
            <a:ext cx="5006444" cy="1232837"/>
          </a:xfrm>
          <a:custGeom>
            <a:avLst/>
            <a:gdLst/>
            <a:ahLst/>
            <a:cxnLst/>
            <a:rect r="r" b="b" t="t" l="l"/>
            <a:pathLst>
              <a:path h="1232837" w="5006444">
                <a:moveTo>
                  <a:pt x="0" y="0"/>
                </a:moveTo>
                <a:lnTo>
                  <a:pt x="5006444" y="0"/>
                </a:lnTo>
                <a:lnTo>
                  <a:pt x="5006444" y="1232836"/>
                </a:lnTo>
                <a:lnTo>
                  <a:pt x="0" y="1232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73354" y="4603453"/>
            <a:ext cx="4433309" cy="263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70"/>
              </a:lnSpc>
              <a:spcBef>
                <a:spcPct val="0"/>
              </a:spcBef>
            </a:pPr>
            <a:r>
              <a:rPr lang="en-US" sz="1815" strike="noStrike" u="none">
                <a:solidFill>
                  <a:srgbClr val="01FFFF"/>
                </a:solidFill>
                <a:latin typeface="HK Modular"/>
              </a:rPr>
              <a:t>Speech Recognition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386787" y="5497053"/>
            <a:ext cx="5006444" cy="1232837"/>
          </a:xfrm>
          <a:custGeom>
            <a:avLst/>
            <a:gdLst/>
            <a:ahLst/>
            <a:cxnLst/>
            <a:rect r="r" b="b" t="t" l="l"/>
            <a:pathLst>
              <a:path h="1232837" w="5006444">
                <a:moveTo>
                  <a:pt x="0" y="0"/>
                </a:moveTo>
                <a:lnTo>
                  <a:pt x="5006444" y="0"/>
                </a:lnTo>
                <a:lnTo>
                  <a:pt x="5006444" y="1232837"/>
                </a:lnTo>
                <a:lnTo>
                  <a:pt x="0" y="1232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673354" y="5986721"/>
            <a:ext cx="4433309" cy="263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70"/>
              </a:lnSpc>
              <a:spcBef>
                <a:spcPct val="0"/>
              </a:spcBef>
            </a:pPr>
            <a:r>
              <a:rPr lang="en-US" sz="1815" strike="noStrike" u="none">
                <a:solidFill>
                  <a:srgbClr val="01FFFF"/>
                </a:solidFill>
                <a:latin typeface="HK Modular"/>
              </a:rPr>
              <a:t>Language Translation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386787" y="6880321"/>
            <a:ext cx="5006444" cy="1232837"/>
          </a:xfrm>
          <a:custGeom>
            <a:avLst/>
            <a:gdLst/>
            <a:ahLst/>
            <a:cxnLst/>
            <a:rect r="r" b="b" t="t" l="l"/>
            <a:pathLst>
              <a:path h="1232837" w="5006444">
                <a:moveTo>
                  <a:pt x="0" y="0"/>
                </a:moveTo>
                <a:lnTo>
                  <a:pt x="5006444" y="0"/>
                </a:lnTo>
                <a:lnTo>
                  <a:pt x="5006444" y="1232836"/>
                </a:lnTo>
                <a:lnTo>
                  <a:pt x="0" y="1232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673354" y="7369988"/>
            <a:ext cx="4433309" cy="263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70"/>
              </a:lnSpc>
              <a:spcBef>
                <a:spcPct val="0"/>
              </a:spcBef>
            </a:pPr>
            <a:r>
              <a:rPr lang="en-US" sz="1815" strike="noStrike" u="none">
                <a:solidFill>
                  <a:srgbClr val="01FFFF"/>
                </a:solidFill>
                <a:latin typeface="HK Modular"/>
              </a:rPr>
              <a:t>Content Recommendation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386787" y="8263588"/>
            <a:ext cx="5006444" cy="1232837"/>
          </a:xfrm>
          <a:custGeom>
            <a:avLst/>
            <a:gdLst/>
            <a:ahLst/>
            <a:cxnLst/>
            <a:rect r="r" b="b" t="t" l="l"/>
            <a:pathLst>
              <a:path h="1232837" w="5006444">
                <a:moveTo>
                  <a:pt x="0" y="0"/>
                </a:moveTo>
                <a:lnTo>
                  <a:pt x="5006444" y="0"/>
                </a:lnTo>
                <a:lnTo>
                  <a:pt x="5006444" y="1232837"/>
                </a:lnTo>
                <a:lnTo>
                  <a:pt x="0" y="1232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673354" y="8753256"/>
            <a:ext cx="4433309" cy="263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70"/>
              </a:lnSpc>
              <a:spcBef>
                <a:spcPct val="0"/>
              </a:spcBef>
            </a:pPr>
            <a:r>
              <a:rPr lang="en-US" sz="1815" strike="noStrike" u="none">
                <a:solidFill>
                  <a:srgbClr val="01FFFF"/>
                </a:solidFill>
                <a:latin typeface="HK Modular"/>
              </a:rPr>
              <a:t>Language Learning Apps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77336" y="3045208"/>
            <a:ext cx="5823492" cy="453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33"/>
              </a:lnSpc>
            </a:pPr>
            <a:r>
              <a:rPr lang="en-US" sz="3046">
                <a:solidFill>
                  <a:srgbClr val="FFFFFF"/>
                </a:solidFill>
                <a:latin typeface="Tomorrow"/>
              </a:rPr>
              <a:t>Accuracy and appropriacy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77336" y="4428476"/>
            <a:ext cx="5823877" cy="453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33"/>
              </a:lnSpc>
              <a:spcBef>
                <a:spcPct val="0"/>
              </a:spcBef>
            </a:pPr>
            <a:r>
              <a:rPr lang="en-US" sz="3046" strike="noStrike" u="none">
                <a:solidFill>
                  <a:srgbClr val="FFFFFF"/>
                </a:solidFill>
                <a:latin typeface="Tomorrow"/>
              </a:rPr>
              <a:t>Pronunciation improvement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77336" y="5811743"/>
            <a:ext cx="5823877" cy="453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33"/>
              </a:lnSpc>
              <a:spcBef>
                <a:spcPct val="0"/>
              </a:spcBef>
            </a:pPr>
            <a:r>
              <a:rPr lang="en-US" sz="3046" strike="noStrike" u="none">
                <a:solidFill>
                  <a:srgbClr val="FFFFFF"/>
                </a:solidFill>
                <a:latin typeface="Tomorrow"/>
              </a:rPr>
              <a:t>Vocabulary enhancement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077336" y="7195011"/>
            <a:ext cx="5823877" cy="453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33"/>
              </a:lnSpc>
              <a:spcBef>
                <a:spcPct val="0"/>
              </a:spcBef>
            </a:pPr>
            <a:r>
              <a:rPr lang="en-US" sz="3046" strike="noStrike" u="none">
                <a:solidFill>
                  <a:srgbClr val="FFFFFF"/>
                </a:solidFill>
                <a:latin typeface="Tomorrow"/>
              </a:rPr>
              <a:t>Personalised learning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077336" y="8578278"/>
            <a:ext cx="5823877" cy="453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33"/>
              </a:lnSpc>
              <a:spcBef>
                <a:spcPct val="0"/>
              </a:spcBef>
            </a:pPr>
            <a:r>
              <a:rPr lang="en-US" sz="3046" strike="noStrike" u="none">
                <a:solidFill>
                  <a:srgbClr val="FFFFFF"/>
                </a:solidFill>
                <a:latin typeface="Tomorrow"/>
              </a:rPr>
              <a:t>Language assessment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4981400" y="6241681"/>
            <a:ext cx="3625446" cy="4354890"/>
          </a:xfrm>
          <a:custGeom>
            <a:avLst/>
            <a:gdLst/>
            <a:ahLst/>
            <a:cxnLst/>
            <a:rect r="r" b="b" t="t" l="l"/>
            <a:pathLst>
              <a:path h="4354890" w="3625446">
                <a:moveTo>
                  <a:pt x="0" y="0"/>
                </a:moveTo>
                <a:lnTo>
                  <a:pt x="3625446" y="0"/>
                </a:lnTo>
                <a:lnTo>
                  <a:pt x="3625446" y="4354890"/>
                </a:lnTo>
                <a:lnTo>
                  <a:pt x="0" y="43548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0">
            <a:off x="7387555" y="4115973"/>
            <a:ext cx="2403213" cy="605810"/>
          </a:xfrm>
          <a:custGeom>
            <a:avLst/>
            <a:gdLst/>
            <a:ahLst/>
            <a:cxnLst/>
            <a:rect r="r" b="b" t="t" l="l"/>
            <a:pathLst>
              <a:path h="605810" w="2403213">
                <a:moveTo>
                  <a:pt x="2403214" y="0"/>
                </a:moveTo>
                <a:lnTo>
                  <a:pt x="0" y="0"/>
                </a:lnTo>
                <a:lnTo>
                  <a:pt x="0" y="605810"/>
                </a:lnTo>
                <a:lnTo>
                  <a:pt x="2403214" y="605810"/>
                </a:lnTo>
                <a:lnTo>
                  <a:pt x="240321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7387555" y="5499168"/>
            <a:ext cx="2403213" cy="605810"/>
          </a:xfrm>
          <a:custGeom>
            <a:avLst/>
            <a:gdLst/>
            <a:ahLst/>
            <a:cxnLst/>
            <a:rect r="r" b="b" t="t" l="l"/>
            <a:pathLst>
              <a:path h="605810" w="2403213">
                <a:moveTo>
                  <a:pt x="2403214" y="0"/>
                </a:moveTo>
                <a:lnTo>
                  <a:pt x="0" y="0"/>
                </a:lnTo>
                <a:lnTo>
                  <a:pt x="0" y="605810"/>
                </a:lnTo>
                <a:lnTo>
                  <a:pt x="2403214" y="605810"/>
                </a:lnTo>
                <a:lnTo>
                  <a:pt x="240321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7387555" y="6882363"/>
            <a:ext cx="2403213" cy="605810"/>
          </a:xfrm>
          <a:custGeom>
            <a:avLst/>
            <a:gdLst/>
            <a:ahLst/>
            <a:cxnLst/>
            <a:rect r="r" b="b" t="t" l="l"/>
            <a:pathLst>
              <a:path h="605810" w="2403213">
                <a:moveTo>
                  <a:pt x="2403214" y="0"/>
                </a:moveTo>
                <a:lnTo>
                  <a:pt x="0" y="0"/>
                </a:lnTo>
                <a:lnTo>
                  <a:pt x="0" y="605810"/>
                </a:lnTo>
                <a:lnTo>
                  <a:pt x="2403214" y="605810"/>
                </a:lnTo>
                <a:lnTo>
                  <a:pt x="240321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false" rot="0">
            <a:off x="7387555" y="8265557"/>
            <a:ext cx="2403213" cy="605810"/>
          </a:xfrm>
          <a:custGeom>
            <a:avLst/>
            <a:gdLst/>
            <a:ahLst/>
            <a:cxnLst/>
            <a:rect r="r" b="b" t="t" l="l"/>
            <a:pathLst>
              <a:path h="605810" w="2403213">
                <a:moveTo>
                  <a:pt x="2403214" y="0"/>
                </a:moveTo>
                <a:lnTo>
                  <a:pt x="0" y="0"/>
                </a:lnTo>
                <a:lnTo>
                  <a:pt x="0" y="605811"/>
                </a:lnTo>
                <a:lnTo>
                  <a:pt x="2403214" y="605811"/>
                </a:lnTo>
                <a:lnTo>
                  <a:pt x="240321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2254557" y="1141533"/>
            <a:ext cx="15004743" cy="7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829"/>
              </a:lnSpc>
              <a:spcBef>
                <a:spcPct val="0"/>
              </a:spcBef>
            </a:pPr>
            <a:r>
              <a:rPr lang="en-US" sz="4163">
                <a:solidFill>
                  <a:srgbClr val="FFFFFF"/>
                </a:solidFill>
                <a:latin typeface="HK Modular"/>
              </a:rPr>
              <a:t>ai tools practical uses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021921" y="1028700"/>
            <a:ext cx="1037426" cy="1037426"/>
            <a:chOff x="0" y="0"/>
            <a:chExt cx="1383234" cy="138323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383234" cy="1383234"/>
            </a:xfrm>
            <a:custGeom>
              <a:avLst/>
              <a:gdLst/>
              <a:ahLst/>
              <a:cxnLst/>
              <a:rect r="r" b="b" t="t" l="l"/>
              <a:pathLst>
                <a:path h="1383234" w="1383234">
                  <a:moveTo>
                    <a:pt x="0" y="0"/>
                  </a:moveTo>
                  <a:lnTo>
                    <a:pt x="1383234" y="0"/>
                  </a:lnTo>
                  <a:lnTo>
                    <a:pt x="1383234" y="1383234"/>
                  </a:lnTo>
                  <a:lnTo>
                    <a:pt x="0" y="13832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433422" y="380811"/>
              <a:ext cx="516391" cy="5739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87"/>
                </a:lnSpc>
                <a:spcBef>
                  <a:spcPct val="0"/>
                </a:spcBef>
              </a:pPr>
              <a:r>
                <a:rPr lang="en-US" sz="2633">
                  <a:solidFill>
                    <a:srgbClr val="FFFFFF"/>
                  </a:solidFill>
                  <a:latin typeface="HK Modular"/>
                </a:rPr>
                <a:t>5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DAGDOQho8CA</dc:identifier>
  <dcterms:modified xsi:type="dcterms:W3CDTF">2011-08-01T06:04:30Z</dcterms:modified>
  <cp:revision>1</cp:revision>
  <dc:title>Artificial intelligence to Enhance Language Skills Presentation in Blue and Purple 3D Modern Style</dc:title>
</cp:coreProperties>
</file>